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15"/>
  </p:notesMasterIdLst>
  <p:sldIdLst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FB7A9-A760-422C-9FE6-2137857F6244}" type="datetimeFigureOut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A1669-934E-456F-97DC-CB110ED79A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8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4507-FE73-4674-80FB-F066DB39BA96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616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1459-2A68-4BD2-AD98-5F7A48E13B54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764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FCA0-DE0F-4747-A5DA-BED41F031089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50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A258BF-5BD9-44A9-BD6A-D2B62BA46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8CA2805-8CF4-4C00-8FC2-30072BEE5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9A255C-C3A8-419B-8B36-A03DBF26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9239E-1728-4457-B016-467D74320A11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206FB4-C399-47E7-88FC-6AF62911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AA5EF8-FA12-4EDC-8ECE-8A2B1DE3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330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9EA648-9605-4818-9A62-972B834B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AE0FF0-B57D-475F-A39A-38A5B0EBD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2A1616-4DAD-47F5-821E-CF689869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E3C2-119F-4267-9C85-265F0450D50B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02AFA2-5B8C-4C67-8EAF-E69D51DA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FCFC56-DF62-4516-9BDF-57908227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211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A9F58-F7C8-4097-8EE7-58074F5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6BEA0E-61B9-4ECC-A9F2-C9C30E7C4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F3D4B8-AC2D-442B-BF72-B4362EDA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FB946-6514-4BC1-AF38-D08E1308D4D1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770029-760D-4C19-96F3-CA1E8607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7DB9C5-6BE1-4AE2-87A4-11D12A59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785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1142EC-E4A1-4DD1-875C-9599E85F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350F3C-618A-4418-A841-6F939E5E7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595BEBA-577E-4A3A-8A1A-65038DB4D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45C135F-2CE2-49CA-9CD8-44CCAB67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10969-E66D-4341-9472-ED798767CE7D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FFD12B8-726A-4425-93F1-A8260722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97075B-A50D-4516-9250-12AF1F11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925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1CC7B4-8B91-4829-A78C-FDA860F8C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66479C-76EA-4F69-9908-AF72F1F79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E322606-CB54-4281-8D83-ADD408D21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6B83700-7021-4612-9C5A-7942883CD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0647378-1C49-4142-BEC1-442EDCCA4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07E8018-A90E-4E1F-B534-45909111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4962-0518-4FBF-8014-4E9A59AB3068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43CFC07-C3B8-40E0-95C2-541924A0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D15FADA-E7FE-41FF-A8BC-020ABE62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3432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390DBF-30E6-4317-B796-4644968E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1C16D2B-AC42-4990-B0F0-0BBBB534B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1B61-FA22-41B2-952F-758D0584F60B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0ACFA68-2329-4E10-A899-A62EA101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5472ED0-9B64-48EB-9A7E-984FC3B3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1617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250449-CEE1-4824-8001-F161FE46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CC-199D-4942-9D6B-2A3CD6DFBFD6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3C96EC-BBEC-4A5D-BD7D-54AD25D7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685388-4FB8-4EF5-B43F-5B342321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15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EFB5AB-F7F8-408A-AD3D-F5E95E2D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5D68DB-9018-4D5B-82F5-2397B573E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A70DF6-6E4B-4D99-A4CA-CC305E3BB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05625CD-9F7B-40D6-AE5C-27C10178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44519-3313-4C3E-B833-FF9C77C2478A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0C00D7-8DDF-4380-85B1-5AFB7563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39939B0-3E50-413E-B879-2CE65C47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17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019E-35DA-4D5F-B4E5-229105232904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861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985C52-8F38-47F6-A79A-F7672B19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4ED7FF2-660A-42F6-9A3C-58C2463D4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359717-0ECF-45FF-9B20-ED8A109B2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63AA73-8499-411D-A886-96D75A0D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4ED5-2B9F-49FC-8A9A-1C57481EC17C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1C6590-FF8D-4152-8267-B71B87B4D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ADDD0B-74CA-4C54-A864-1B5D540D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718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BFB6C9-22AB-4455-9714-D2581E41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E7B9A8E-7CE6-4BAF-B6DB-6CF406E3A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BBEAE0-77FC-4008-93D5-E546FE72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64F0-CCB3-4EF4-87AB-144875969AA1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2D910-F169-4D27-A316-8D846164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CA25B3-970A-4F08-9E57-88B6731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764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50FBD18-9971-4D1F-A579-5B7A008A4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3048718-2D92-46D4-9F21-D135619B5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70AB02-7C3C-4F67-B089-BBB1118E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5F86-F32E-4D57-A8E0-F39D622A43C0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407A86-0E2E-4F0D-A550-6288667D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496AE3-F338-477A-900A-D5C1D831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395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2060-36D8-45C0-93B2-9A5659858454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3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8E06-6229-4360-9E7D-0F6E0C1382D8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380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34BB-ABBC-49C3-A084-05E9E5A7295D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05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00CD6-AD9B-42AD-8011-040B0110DAB4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809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9225A51-80D5-49CB-85D0-E30E9DA6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9718C-4289-47B0-8F3C-796A3D367B55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C3F50C-E513-40D5-A902-80098FA5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97C7B2D-2050-44E2-A73C-3AB99452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93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715E-51A0-43A9-B777-B54D6A9ECF22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701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9E5A-FCC4-41D6-8C77-ED0E328C2B93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63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827E5-1D0F-48F9-9AB1-15901B7AA66D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EEA7D-F364-4510-AEA4-531F3B3D75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54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E49C4BB-012F-4561-900C-F01F9BF8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3AC81A-3A25-4A83-B3FC-3BBCABBBF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CC844E-9156-43AC-A014-66CAD50F1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9F932-04F4-4240-A206-A684F1F1350E}" type="datetime1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942F8B-B258-46BB-A6AD-1D5A013EC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A4EF8-5650-42B9-ACEA-EFA6979B0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8C54-A460-440B-A70D-6EB7C2D9B4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95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sites.google.com/a/chromium.org/chromedriver/downloads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chromedriver.storage.googleapis.com/index.html?path=87.0.4280.88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1_Main-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7"/>
            <a:ext cx="12192000" cy="6857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3820238" y="3115902"/>
            <a:ext cx="4924373" cy="1538883"/>
            <a:chOff x="4107707" y="2302148"/>
            <a:chExt cx="3200400" cy="1154162"/>
          </a:xfrm>
        </p:grpSpPr>
        <p:sp>
          <p:nvSpPr>
            <p:cNvPr id="8" name="TextBox 7"/>
            <p:cNvSpPr txBox="1"/>
            <p:nvPr/>
          </p:nvSpPr>
          <p:spPr>
            <a:xfrm>
              <a:off x="4107707" y="2302148"/>
              <a:ext cx="320040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800" dirty="0">
                  <a:solidFill>
                    <a:srgbClr val="0099FF"/>
                  </a:solidFill>
                  <a:latin typeface="Calibri" pitchFamily="34" charset="0"/>
                  <a:cs typeface="Calibri" pitchFamily="34" charset="0"/>
                </a:rPr>
                <a:t>Instruction Manual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07707" y="2925396"/>
              <a:ext cx="3200400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eiryo UI" panose="020B0604030504040204" pitchFamily="50" charset="-128"/>
                  <a:cs typeface="Calibri" panose="020F0502020204030204" pitchFamily="34" charset="0"/>
                </a:rPr>
                <a:t>Version 5 January 17, 2021</a:t>
              </a:r>
            </a:p>
            <a:p>
              <a:pPr algn="r"/>
              <a:r>
                <a:rPr kumimoji="1" lang="en-US" altLang="ja-JP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eiryo UI" panose="020B0604030504040204" pitchFamily="50" charset="-128"/>
                  <a:cs typeface="Calibri" panose="020F0502020204030204" pitchFamily="34" charset="0"/>
                </a:rPr>
                <a:t>Naoya Yamazaki 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8839200" y="3127248"/>
            <a:ext cx="3352800" cy="183068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68880" y="5087555"/>
            <a:ext cx="627572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5087555"/>
            <a:ext cx="2340864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D58B1D-26B3-4072-B421-EF75CBC41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204406"/>
            <a:ext cx="4572000" cy="98107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77C2475-29C2-4092-A710-FC58A9C5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4924C3F3-40EF-472A-ABA5-A4ABD72B1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00" t="14133" r="18775" b="44817"/>
          <a:stretch/>
        </p:blipFill>
        <p:spPr>
          <a:xfrm>
            <a:off x="680196" y="3001972"/>
            <a:ext cx="5217684" cy="316846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2841C4-30E1-4079-BC09-AF32090AE0E8}"/>
              </a:ext>
            </a:extLst>
          </p:cNvPr>
          <p:cNvSpPr txBox="1"/>
          <p:nvPr/>
        </p:nvSpPr>
        <p:spPr>
          <a:xfrm>
            <a:off x="479028" y="97507"/>
            <a:ext cx="9491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ja-JP" b="1" u="sng" dirty="0"/>
              <a:t>Output Files 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b="1" u="sng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You will get output files under the PROJECT DIR as below.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PROJECT DIR</a:t>
            </a:r>
          </a:p>
          <a:p>
            <a:pPr lvl="2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chart.png --------	epoch vs accuracy, loss</a:t>
            </a:r>
          </a:p>
          <a:p>
            <a:pPr lvl="2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 err="1"/>
              <a:t>history.json</a:t>
            </a:r>
            <a:r>
              <a:rPr kumimoji="1" lang="en-US" altLang="ja-JP" dirty="0"/>
              <a:t> -----	learning log</a:t>
            </a:r>
          </a:p>
          <a:p>
            <a:pPr lvl="2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 err="1"/>
              <a:t>model.json</a:t>
            </a:r>
            <a:r>
              <a:rPr kumimoji="1" lang="en-US" altLang="ja-JP" dirty="0"/>
              <a:t> ------	model summary</a:t>
            </a:r>
          </a:p>
          <a:p>
            <a:pPr lvl="2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model.h5	--------	 total neural </a:t>
            </a:r>
            <a:r>
              <a:rPr kumimoji="1" lang="en-US" altLang="ja-JP"/>
              <a:t>network tensor</a:t>
            </a:r>
            <a:endParaRPr kumimoji="1" lang="en-US" altLang="ja-JP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	 </a:t>
            </a:r>
            <a:r>
              <a:rPr kumimoji="1" lang="en-US" altLang="ja-JP" b="1" u="sng" dirty="0"/>
              <a:t> 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1DA4B2-DA91-4CC1-8535-D5136810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4B4D463-D747-4A0F-9F35-B0886B82D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336" y="2312035"/>
            <a:ext cx="5291328" cy="4409440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0BE10C3-34D4-41CB-AEEF-B9BCDE5F7D61}"/>
              </a:ext>
            </a:extLst>
          </p:cNvPr>
          <p:cNvCxnSpPr>
            <a:cxnSpLocks/>
          </p:cNvCxnSpPr>
          <p:nvPr/>
        </p:nvCxnSpPr>
        <p:spPr>
          <a:xfrm flipH="1">
            <a:off x="2204196" y="4789688"/>
            <a:ext cx="8864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03E0ABB-F7BF-4D7E-BE8E-19B538A16B28}"/>
              </a:ext>
            </a:extLst>
          </p:cNvPr>
          <p:cNvCxnSpPr>
            <a:cxnSpLocks/>
          </p:cNvCxnSpPr>
          <p:nvPr/>
        </p:nvCxnSpPr>
        <p:spPr>
          <a:xfrm flipH="1">
            <a:off x="2204196" y="5173736"/>
            <a:ext cx="8864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1BD300-732E-446E-B41F-AE0E8CDA02E5}"/>
              </a:ext>
            </a:extLst>
          </p:cNvPr>
          <p:cNvCxnSpPr>
            <a:cxnSpLocks/>
          </p:cNvCxnSpPr>
          <p:nvPr/>
        </p:nvCxnSpPr>
        <p:spPr>
          <a:xfrm flipH="1">
            <a:off x="2204196" y="5941832"/>
            <a:ext cx="8864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182AA4B-67E2-4C85-9D87-117D111F978C}"/>
              </a:ext>
            </a:extLst>
          </p:cNvPr>
          <p:cNvCxnSpPr>
            <a:cxnSpLocks/>
          </p:cNvCxnSpPr>
          <p:nvPr/>
        </p:nvCxnSpPr>
        <p:spPr>
          <a:xfrm flipH="1">
            <a:off x="2204196" y="6170432"/>
            <a:ext cx="8864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5D0674-CB42-4D6C-AE01-DBC336590641}"/>
              </a:ext>
            </a:extLst>
          </p:cNvPr>
          <p:cNvSpPr txBox="1"/>
          <p:nvPr/>
        </p:nvSpPr>
        <p:spPr>
          <a:xfrm>
            <a:off x="6946884" y="2142758"/>
            <a:ext cx="138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US" altLang="ja-JP" b="0" dirty="0">
                <a:effectLst/>
                <a:ea typeface="Meiryo UI" panose="020B0604030504040204" pitchFamily="50" charset="-128"/>
              </a:rPr>
              <a:t>Chart.png</a:t>
            </a:r>
          </a:p>
        </p:txBody>
      </p:sp>
    </p:spTree>
    <p:extLst>
      <p:ext uri="{BB962C8B-B14F-4D97-AF65-F5344CB8AC3E}">
        <p14:creationId xmlns:p14="http://schemas.microsoft.com/office/powerpoint/2010/main" val="138684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2841C4-30E1-4079-BC09-AF32090AE0E8}"/>
              </a:ext>
            </a:extLst>
          </p:cNvPr>
          <p:cNvSpPr txBox="1"/>
          <p:nvPr/>
        </p:nvSpPr>
        <p:spPr>
          <a:xfrm>
            <a:off x="570468" y="399259"/>
            <a:ext cx="949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ja-JP" b="1" u="sng" dirty="0"/>
              <a:t>Necessary Library 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b="1" u="sng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You need to install necessary python library as below. </a:t>
            </a:r>
            <a:r>
              <a:rPr kumimoji="1" lang="en-US" altLang="ja-JP" b="1" u="sng" dirty="0"/>
              <a:t> 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1DA4B2-DA91-4CC1-8535-D5136810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69169D-17C8-484F-BEF5-3ED29D4B7752}"/>
              </a:ext>
            </a:extLst>
          </p:cNvPr>
          <p:cNvSpPr txBox="1"/>
          <p:nvPr/>
        </p:nvSpPr>
        <p:spPr>
          <a:xfrm>
            <a:off x="1518396" y="1657426"/>
            <a:ext cx="48427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US" altLang="ja-JP" sz="1600" b="0" dirty="0" err="1">
                <a:effectLst/>
                <a:ea typeface="Meiryo UI" panose="020B0604030504040204" pitchFamily="50" charset="-128"/>
              </a:rPr>
              <a:t>tkinter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  <a:p>
            <a:pPr defTabSz="357188"/>
            <a:r>
              <a:rPr lang="en-US" altLang="ja-JP" sz="1600" b="0" dirty="0" err="1">
                <a:effectLst/>
                <a:ea typeface="Meiryo UI" panose="020B0604030504040204" pitchFamily="50" charset="-128"/>
              </a:rPr>
              <a:t>urllib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m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atplotlib</a:t>
            </a:r>
          </a:p>
          <a:p>
            <a:pPr defTabSz="357188"/>
            <a:r>
              <a:rPr lang="en-US" altLang="ja-JP" sz="1600" b="0" dirty="0" err="1">
                <a:effectLst/>
                <a:ea typeface="Meiryo UI" panose="020B0604030504040204" pitchFamily="50" charset="-128"/>
              </a:rPr>
              <a:t>numpy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  <a:p>
            <a:pPr defTabSz="357188"/>
            <a:r>
              <a:rPr lang="en-US" altLang="ja-JP" sz="1600" b="0" dirty="0">
                <a:effectLst/>
                <a:ea typeface="Meiryo UI" panose="020B0604030504040204" pitchFamily="50" charset="-128"/>
              </a:rPr>
              <a:t>pandas</a:t>
            </a:r>
          </a:p>
          <a:p>
            <a:pPr defTabSz="357188"/>
            <a:r>
              <a:rPr lang="en-US" altLang="ja-JP" sz="1600" b="0" dirty="0">
                <a:effectLst/>
                <a:ea typeface="Meiryo UI" panose="020B0604030504040204" pitchFamily="50" charset="-128"/>
              </a:rPr>
              <a:t>requests</a:t>
            </a:r>
          </a:p>
          <a:p>
            <a:pPr defTabSz="357188"/>
            <a:r>
              <a:rPr lang="en-US" altLang="ja-JP" sz="1600" b="0" dirty="0" err="1">
                <a:effectLst/>
                <a:ea typeface="Meiryo UI" panose="020B0604030504040204" pitchFamily="50" charset="-128"/>
              </a:rPr>
              <a:t>Keras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  <a:p>
            <a:pPr defTabSz="357188"/>
            <a:r>
              <a:rPr lang="en-US" altLang="ja-JP" sz="1600" dirty="0" err="1">
                <a:ea typeface="Meiryo UI" panose="020B0604030504040204" pitchFamily="50" charset="-128"/>
              </a:rPr>
              <a:t>tensorflow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  <a:p>
            <a:pPr defTabSz="357188"/>
            <a:r>
              <a:rPr lang="en-US" altLang="ja-JP" sz="1600" b="0" dirty="0">
                <a:effectLst/>
                <a:ea typeface="Meiryo UI" panose="020B0604030504040204" pitchFamily="50" charset="-128"/>
              </a:rPr>
              <a:t>Pillow</a:t>
            </a:r>
          </a:p>
          <a:p>
            <a:pPr defTabSz="357188"/>
            <a:r>
              <a:rPr lang="en-US" altLang="ja-JP" sz="1600" b="0" dirty="0">
                <a:effectLst/>
                <a:ea typeface="Meiryo UI" panose="020B0604030504040204" pitchFamily="50" charset="-128"/>
              </a:rPr>
              <a:t>selenium </a:t>
            </a:r>
          </a:p>
          <a:p>
            <a:pPr defTabSz="357188"/>
            <a:r>
              <a:rPr lang="en-US" altLang="ja-JP" sz="1600" b="0" dirty="0" err="1">
                <a:effectLst/>
                <a:ea typeface="Meiryo UI" panose="020B0604030504040204" pitchFamily="50" charset="-128"/>
              </a:rPr>
              <a:t>Sklearn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BeautifulSoup4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5D0674-CB42-4D6C-AE01-DBC336590641}"/>
              </a:ext>
            </a:extLst>
          </p:cNvPr>
          <p:cNvSpPr txBox="1"/>
          <p:nvPr/>
        </p:nvSpPr>
        <p:spPr>
          <a:xfrm>
            <a:off x="6189210" y="1488149"/>
            <a:ext cx="484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endParaRPr lang="en-US" altLang="ja-JP" sz="1600" b="0" dirty="0">
              <a:effectLst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005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D1A5572-B6B2-4BE5-88A8-AFD7FEAE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0F602C6-9F96-44F0-9293-528BC7C5E599}"/>
              </a:ext>
            </a:extLst>
          </p:cNvPr>
          <p:cNvSpPr txBox="1"/>
          <p:nvPr/>
        </p:nvSpPr>
        <p:spPr>
          <a:xfrm>
            <a:off x="2444988" y="1998802"/>
            <a:ext cx="8308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US" altLang="ja-JP" sz="11500" b="0" dirty="0">
                <a:effectLst/>
                <a:ea typeface="Meiryo UI" panose="020B0604030504040204" pitchFamily="50" charset="-12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9463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2841C4-30E1-4079-BC09-AF32090AE0E8}"/>
              </a:ext>
            </a:extLst>
          </p:cNvPr>
          <p:cNvSpPr txBox="1"/>
          <p:nvPr/>
        </p:nvSpPr>
        <p:spPr>
          <a:xfrm>
            <a:off x="570468" y="556571"/>
            <a:ext cx="9491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ja-JP" b="1" u="sng" dirty="0"/>
              <a:t>Program Package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This package includes: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lvl="2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packcnn5</a:t>
            </a:r>
          </a:p>
          <a:p>
            <a:pPr lvl="4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main5.py				</a:t>
            </a:r>
          </a:p>
          <a:p>
            <a:pPr lvl="4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scraper5.py</a:t>
            </a:r>
          </a:p>
          <a:p>
            <a:pPr lvl="4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testseparator5.py</a:t>
            </a:r>
          </a:p>
          <a:p>
            <a:pPr lvl="4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cnn5.py</a:t>
            </a:r>
          </a:p>
          <a:p>
            <a:pPr lvl="4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chomedriver.exe ---------------------</a:t>
            </a:r>
            <a:r>
              <a:rPr kumimoji="1" lang="en-US" altLang="ja-JP" i="1" u="sng" dirty="0"/>
              <a:t>Note</a:t>
            </a:r>
          </a:p>
          <a:p>
            <a:pPr lvl="4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hyperparam_init.xlsx</a:t>
            </a:r>
          </a:p>
          <a:p>
            <a:pPr lvl="4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readme5.pdf</a:t>
            </a:r>
          </a:p>
          <a:p>
            <a:pPr lvl="4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pics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i="1" u="sng" dirty="0"/>
              <a:t>Note</a:t>
            </a:r>
            <a:r>
              <a:rPr kumimoji="1" lang="en-US" altLang="ja-JP" dirty="0"/>
              <a:t>; This chromedriver version is </a:t>
            </a:r>
            <a:r>
              <a:rPr lang="en-US" altLang="ja-JP" b="0" i="0" u="none" strike="noStrike" dirty="0" err="1">
                <a:solidFill>
                  <a:srgbClr val="008590"/>
                </a:solidFill>
                <a:effectLst/>
                <a:latin typeface="Open Sans"/>
                <a:hlinkClick r:id="rId2"/>
              </a:rPr>
              <a:t>ChromeDriver</a:t>
            </a:r>
            <a:r>
              <a:rPr lang="en-US" altLang="ja-JP" b="0" i="0" u="none" strike="noStrike" dirty="0">
                <a:solidFill>
                  <a:srgbClr val="008590"/>
                </a:solidFill>
                <a:effectLst/>
                <a:latin typeface="Open Sans"/>
                <a:hlinkClick r:id="rId2"/>
              </a:rPr>
              <a:t> 87.0.4280.88</a:t>
            </a:r>
            <a:r>
              <a:rPr lang="en-US" altLang="ja-JP" b="0" i="0" u="none" strike="noStrike" dirty="0">
                <a:solidFill>
                  <a:srgbClr val="008590"/>
                </a:solidFill>
                <a:effectLst/>
                <a:latin typeface="Open Sans"/>
              </a:rPr>
              <a:t>. 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Please check version of your Google Chrome browser, and if not version 87, please download correct version from URL below then replace chomedriver.exe under ‘packcnn5’.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[Chromedriver download site] </a:t>
            </a:r>
            <a:r>
              <a:rPr kumimoji="1" lang="en-US" altLang="ja-JP" dirty="0">
                <a:hlinkClick r:id="rId3"/>
              </a:rPr>
              <a:t>https://sites.google.com/a/chromium.org/chromedriver/downloads</a:t>
            </a:r>
            <a:endParaRPr kumimoji="1"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15C0AD4-C56A-4D29-A22F-2DA5E68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83" y="1482586"/>
            <a:ext cx="187183" cy="2789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BC856DB-6C09-4BD9-8188-431CBFB4D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77" y="3413392"/>
            <a:ext cx="187209" cy="18908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F5BA974-5AAE-4C67-A565-62A393A02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80" y="1761488"/>
            <a:ext cx="187209" cy="18720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40B6E99-0FDB-4057-8B52-565A8B506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79" y="2052564"/>
            <a:ext cx="187209" cy="1872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B0012A5-075B-4A3C-8815-D24B45233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79" y="2301768"/>
            <a:ext cx="187209" cy="18720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0361FB3-99FD-4128-8559-D1E2624CD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78" y="2548340"/>
            <a:ext cx="187209" cy="18720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9B2B04A-17B2-4890-8E28-5B8860568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04" y="2846644"/>
            <a:ext cx="187183" cy="18905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BB58589-F53C-4B48-89EC-E7D48083C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77" y="3141438"/>
            <a:ext cx="187209" cy="18533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5C80E8A1-D4A9-4BB3-BF0B-18E57A6E8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77" y="3646328"/>
            <a:ext cx="187183" cy="278902"/>
          </a:xfrm>
          <a:prstGeom prst="rect">
            <a:avLst/>
          </a:prstGeom>
        </p:spPr>
      </p:pic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1444AC4B-3AC9-4B3E-B9FA-0748DE83B8BE}"/>
              </a:ext>
            </a:extLst>
          </p:cNvPr>
          <p:cNvCxnSpPr/>
          <p:nvPr/>
        </p:nvCxnSpPr>
        <p:spPr>
          <a:xfrm>
            <a:off x="1769806" y="1761488"/>
            <a:ext cx="0" cy="2024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BDE3376-6F0D-4922-9BB0-3F352A577FC8}"/>
              </a:ext>
            </a:extLst>
          </p:cNvPr>
          <p:cNvCxnSpPr/>
          <p:nvPr/>
        </p:nvCxnSpPr>
        <p:spPr>
          <a:xfrm>
            <a:off x="1769806" y="1855092"/>
            <a:ext cx="4675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84539DBA-5F73-4DB7-9567-3D140B8CD950}"/>
              </a:ext>
            </a:extLst>
          </p:cNvPr>
          <p:cNvCxnSpPr/>
          <p:nvPr/>
        </p:nvCxnSpPr>
        <p:spPr>
          <a:xfrm>
            <a:off x="1769806" y="2123299"/>
            <a:ext cx="4675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E71D3385-7023-4315-8375-C33CD0B90168}"/>
              </a:ext>
            </a:extLst>
          </p:cNvPr>
          <p:cNvCxnSpPr/>
          <p:nvPr/>
        </p:nvCxnSpPr>
        <p:spPr>
          <a:xfrm>
            <a:off x="1769806" y="2394903"/>
            <a:ext cx="4675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94AE89FC-02E3-43DA-821E-E1488F87047B}"/>
              </a:ext>
            </a:extLst>
          </p:cNvPr>
          <p:cNvCxnSpPr/>
          <p:nvPr/>
        </p:nvCxnSpPr>
        <p:spPr>
          <a:xfrm>
            <a:off x="1769806" y="2657441"/>
            <a:ext cx="4675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033967F-DCD1-4601-84CF-5864FF49C19E}"/>
              </a:ext>
            </a:extLst>
          </p:cNvPr>
          <p:cNvCxnSpPr/>
          <p:nvPr/>
        </p:nvCxnSpPr>
        <p:spPr>
          <a:xfrm>
            <a:off x="1769805" y="2943902"/>
            <a:ext cx="4675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FF261160-10FA-461A-8B22-960411755456}"/>
              </a:ext>
            </a:extLst>
          </p:cNvPr>
          <p:cNvCxnSpPr/>
          <p:nvPr/>
        </p:nvCxnSpPr>
        <p:spPr>
          <a:xfrm>
            <a:off x="1769805" y="3234106"/>
            <a:ext cx="4675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81FED726-5D37-43DF-A8FF-8AE49DA32CA4}"/>
              </a:ext>
            </a:extLst>
          </p:cNvPr>
          <p:cNvCxnSpPr/>
          <p:nvPr/>
        </p:nvCxnSpPr>
        <p:spPr>
          <a:xfrm>
            <a:off x="1787279" y="3507932"/>
            <a:ext cx="4675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D5EEFC77-64F3-4CE2-86B8-DECE7878A4B1}"/>
              </a:ext>
            </a:extLst>
          </p:cNvPr>
          <p:cNvCxnSpPr/>
          <p:nvPr/>
        </p:nvCxnSpPr>
        <p:spPr>
          <a:xfrm>
            <a:off x="1802562" y="3785779"/>
            <a:ext cx="4675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507FC27-75DF-4FA0-855B-A57F8BFF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1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2841C4-30E1-4079-BC09-AF32090AE0E8}"/>
              </a:ext>
            </a:extLst>
          </p:cNvPr>
          <p:cNvSpPr txBox="1"/>
          <p:nvPr/>
        </p:nvSpPr>
        <p:spPr>
          <a:xfrm>
            <a:off x="287004" y="77155"/>
            <a:ext cx="94914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ja-JP" b="1" u="sng" dirty="0"/>
              <a:t>Let’s Get Started</a:t>
            </a:r>
          </a:p>
          <a:p>
            <a:pPr lvl="2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ja-JP" dirty="0"/>
              <a:t>Unzip ‘packcnn.zip’ on your work directory.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ja-JP" dirty="0"/>
              <a:t>Execute ‘python main5.py’ on ‘packcnn5’ directory</a:t>
            </a:r>
          </a:p>
          <a:p>
            <a:pPr marL="1257300" lvl="2" indent="-342900">
              <a:buFont typeface="+mj-lt"/>
              <a:buAutoNum type="arabicPeriod"/>
            </a:pPr>
            <a:endParaRPr kumimoji="1" lang="en-US" altLang="ja-JP" dirty="0"/>
          </a:p>
          <a:p>
            <a:pPr marL="1257300" lvl="2" indent="-342900">
              <a:buFont typeface="+mj-lt"/>
              <a:buAutoNum type="arabicPeriod"/>
            </a:pPr>
            <a:endParaRPr kumimoji="1" lang="en-US" altLang="ja-JP" dirty="0"/>
          </a:p>
          <a:p>
            <a:pPr marL="1257300" lvl="2" indent="-342900">
              <a:buFont typeface="+mj-lt"/>
              <a:buAutoNum type="arabicPeriod"/>
            </a:pPr>
            <a:endParaRPr kumimoji="1" lang="en-US" altLang="ja-JP" dirty="0"/>
          </a:p>
          <a:p>
            <a:pPr marL="1257300" lvl="2" indent="-342900">
              <a:buFont typeface="+mj-lt"/>
              <a:buAutoNum type="arabicPeriod"/>
            </a:pPr>
            <a:endParaRPr kumimoji="1" lang="en-US" altLang="ja-JP" dirty="0"/>
          </a:p>
          <a:p>
            <a:pPr lvl="2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Then you can get the window as below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marL="800100" lvl="1" indent="-342900">
              <a:buClr>
                <a:schemeClr val="accent3">
                  <a:lumMod val="60000"/>
                  <a:lumOff val="40000"/>
                </a:schemeClr>
              </a:buClr>
              <a:buAutoNum type="arabicParenR"/>
            </a:pPr>
            <a:endParaRPr kumimoji="1" lang="en-US" altLang="ja-JP" dirty="0"/>
          </a:p>
          <a:p>
            <a:pPr marL="800100" lvl="1" indent="-342900">
              <a:buClr>
                <a:schemeClr val="accent3">
                  <a:lumMod val="60000"/>
                  <a:lumOff val="40000"/>
                </a:schemeClr>
              </a:buClr>
              <a:buAutoNum type="arabicParenR"/>
            </a:pPr>
            <a:endParaRPr kumimoji="1" lang="en-US" altLang="ja-JP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F7F6143-2A35-432D-8453-5CDF7F64D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5" t="1577" r="20806" b="83226"/>
          <a:stretch/>
        </p:blipFill>
        <p:spPr>
          <a:xfrm>
            <a:off x="906239" y="1319885"/>
            <a:ext cx="8672051" cy="1042220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9898428-EB4F-48B5-9C17-D841B6501C03}"/>
              </a:ext>
            </a:extLst>
          </p:cNvPr>
          <p:cNvCxnSpPr/>
          <p:nvPr/>
        </p:nvCxnSpPr>
        <p:spPr>
          <a:xfrm>
            <a:off x="5566730" y="1890160"/>
            <a:ext cx="119953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A7F9436E-F493-4FE3-8DE3-804576D4477E}"/>
              </a:ext>
            </a:extLst>
          </p:cNvPr>
          <p:cNvCxnSpPr>
            <a:cxnSpLocks/>
          </p:cNvCxnSpPr>
          <p:nvPr/>
        </p:nvCxnSpPr>
        <p:spPr>
          <a:xfrm>
            <a:off x="6884253" y="1880325"/>
            <a:ext cx="2231922" cy="98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図 20">
            <a:extLst>
              <a:ext uri="{FF2B5EF4-FFF2-40B4-BE49-F238E27FC236}">
                <a16:creationId xmlns:a16="http://schemas.microsoft.com/office/drawing/2014/main" id="{515B43A0-B470-4E98-8ACA-870E7654D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758" b="5950"/>
          <a:stretch/>
        </p:blipFill>
        <p:spPr>
          <a:xfrm>
            <a:off x="906239" y="3048060"/>
            <a:ext cx="5978014" cy="350453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0A86BF1-06F0-4872-B036-1E1C95B0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10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2841C4-30E1-4079-BC09-AF32090AE0E8}"/>
              </a:ext>
            </a:extLst>
          </p:cNvPr>
          <p:cNvSpPr txBox="1"/>
          <p:nvPr/>
        </p:nvSpPr>
        <p:spPr>
          <a:xfrm>
            <a:off x="570468" y="399259"/>
            <a:ext cx="949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ja-JP" b="1" u="sng" dirty="0"/>
              <a:t>Create Project</a:t>
            </a:r>
          </a:p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First of all, you need to create PROJUCT DIRECTORY on any place on your computer.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551AD6-3F29-4D1F-981B-C871727DE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68" b="6237"/>
          <a:stretch/>
        </p:blipFill>
        <p:spPr>
          <a:xfrm>
            <a:off x="277175" y="1475700"/>
            <a:ext cx="3902413" cy="2378545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B881213-8B74-4494-A84D-6816CDF6D5D0}"/>
              </a:ext>
            </a:extLst>
          </p:cNvPr>
          <p:cNvCxnSpPr>
            <a:cxnSpLocks/>
          </p:cNvCxnSpPr>
          <p:nvPr/>
        </p:nvCxnSpPr>
        <p:spPr>
          <a:xfrm>
            <a:off x="1042220" y="2104303"/>
            <a:ext cx="3244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029F94DB-4836-4D33-8914-258395EA5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0" r="15161" b="9247"/>
          <a:stretch/>
        </p:blipFill>
        <p:spPr>
          <a:xfrm>
            <a:off x="4227074" y="1475700"/>
            <a:ext cx="4029354" cy="2378545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8BB0CBB-CFB3-4D0C-A3F9-04533E45DF45}"/>
              </a:ext>
            </a:extLst>
          </p:cNvPr>
          <p:cNvCxnSpPr>
            <a:cxnSpLocks/>
          </p:cNvCxnSpPr>
          <p:nvPr/>
        </p:nvCxnSpPr>
        <p:spPr>
          <a:xfrm>
            <a:off x="6351641" y="3429000"/>
            <a:ext cx="3244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500094F-238A-4239-8C9A-797F005A11BE}"/>
              </a:ext>
            </a:extLst>
          </p:cNvPr>
          <p:cNvCxnSpPr>
            <a:cxnSpLocks/>
          </p:cNvCxnSpPr>
          <p:nvPr/>
        </p:nvCxnSpPr>
        <p:spPr>
          <a:xfrm>
            <a:off x="2772697" y="2594888"/>
            <a:ext cx="3244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4A14E671-C15E-4AC2-B5DD-5D73AA5E8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58" b="7240"/>
          <a:stretch/>
        </p:blipFill>
        <p:spPr>
          <a:xfrm>
            <a:off x="8304644" y="1475700"/>
            <a:ext cx="3657885" cy="2378545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D00F3F-467D-4403-B894-F459D02C62E6}"/>
              </a:ext>
            </a:extLst>
          </p:cNvPr>
          <p:cNvCxnSpPr>
            <a:cxnSpLocks/>
          </p:cNvCxnSpPr>
          <p:nvPr/>
        </p:nvCxnSpPr>
        <p:spPr>
          <a:xfrm flipV="1">
            <a:off x="9448804" y="2101845"/>
            <a:ext cx="618056" cy="24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BFA06-C488-410F-8268-2A4D10202D3B}"/>
              </a:ext>
            </a:extLst>
          </p:cNvPr>
          <p:cNvSpPr txBox="1"/>
          <p:nvPr/>
        </p:nvSpPr>
        <p:spPr>
          <a:xfrm>
            <a:off x="623746" y="1917179"/>
            <a:ext cx="47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b="1" dirty="0">
                <a:solidFill>
                  <a:srgbClr val="FF0000"/>
                </a:solidFill>
              </a:rPr>
              <a:t>(1)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F9AB474-5093-4576-8D6A-5C188A2965D0}"/>
              </a:ext>
            </a:extLst>
          </p:cNvPr>
          <p:cNvSpPr txBox="1"/>
          <p:nvPr/>
        </p:nvSpPr>
        <p:spPr>
          <a:xfrm>
            <a:off x="2313314" y="2384418"/>
            <a:ext cx="47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b="1" dirty="0">
                <a:solidFill>
                  <a:srgbClr val="FF0000"/>
                </a:solidFill>
              </a:rPr>
              <a:t>(2)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672AF6A-15B9-4473-9394-294411A87580}"/>
              </a:ext>
            </a:extLst>
          </p:cNvPr>
          <p:cNvSpPr txBox="1"/>
          <p:nvPr/>
        </p:nvSpPr>
        <p:spPr>
          <a:xfrm>
            <a:off x="6278652" y="3456957"/>
            <a:ext cx="47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b="1" dirty="0">
                <a:solidFill>
                  <a:srgbClr val="FF0000"/>
                </a:solidFill>
              </a:rPr>
              <a:t>(3)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030748-BA41-4606-BA57-707C3763822B}"/>
              </a:ext>
            </a:extLst>
          </p:cNvPr>
          <p:cNvSpPr txBox="1"/>
          <p:nvPr/>
        </p:nvSpPr>
        <p:spPr>
          <a:xfrm>
            <a:off x="9473514" y="2101845"/>
            <a:ext cx="47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b="1" dirty="0">
                <a:solidFill>
                  <a:srgbClr val="FF0000"/>
                </a:solidFill>
              </a:rPr>
              <a:t>(5)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8A61477-7D95-4DA5-914C-39638B05870C}"/>
              </a:ext>
            </a:extLst>
          </p:cNvPr>
          <p:cNvCxnSpPr>
            <a:cxnSpLocks/>
          </p:cNvCxnSpPr>
          <p:nvPr/>
        </p:nvCxnSpPr>
        <p:spPr>
          <a:xfrm>
            <a:off x="7521680" y="3566652"/>
            <a:ext cx="3244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876D8D1-7270-43D3-B73F-65FEF34CC47C}"/>
              </a:ext>
            </a:extLst>
          </p:cNvPr>
          <p:cNvSpPr txBox="1"/>
          <p:nvPr/>
        </p:nvSpPr>
        <p:spPr>
          <a:xfrm>
            <a:off x="7448691" y="3566652"/>
            <a:ext cx="47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b="1" dirty="0">
                <a:solidFill>
                  <a:srgbClr val="FF0000"/>
                </a:solidFill>
              </a:rPr>
              <a:t>(4)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1DA4B2-DA91-4CC1-8535-D5136810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84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2841C4-30E1-4079-BC09-AF32090AE0E8}"/>
              </a:ext>
            </a:extLst>
          </p:cNvPr>
          <p:cNvSpPr txBox="1"/>
          <p:nvPr/>
        </p:nvSpPr>
        <p:spPr>
          <a:xfrm>
            <a:off x="177276" y="115795"/>
            <a:ext cx="949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ja-JP" b="1" u="sng" dirty="0"/>
              <a:t>Scraping from web site 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You can gather a lot of image files from Microsoft Bing by web scraping technic.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If you want to gather ‘cat’, ‘dog’, ‘lion’ and ‘tiger’ to classify, refer to the Example below.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B9CA7F4-F1E9-4E9E-99B8-F0C732A1D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0" r="55000" b="5822"/>
          <a:stretch/>
        </p:blipFill>
        <p:spPr>
          <a:xfrm>
            <a:off x="658368" y="1715338"/>
            <a:ext cx="4535424" cy="495371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80DF9D7-336D-4790-AEA0-5810214CB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4650" b="3422"/>
          <a:stretch/>
        </p:blipFill>
        <p:spPr>
          <a:xfrm>
            <a:off x="6150864" y="1603233"/>
            <a:ext cx="5736898" cy="365153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32961CD-95CE-47BF-9AE3-660633698365}"/>
              </a:ext>
            </a:extLst>
          </p:cNvPr>
          <p:cNvSpPr txBox="1"/>
          <p:nvPr/>
        </p:nvSpPr>
        <p:spPr>
          <a:xfrm>
            <a:off x="177275" y="1064549"/>
            <a:ext cx="5427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Add ‘-’ on the head of the words to be classified 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	Under the words of class, write searching words 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EE77F35-43C4-4372-9E43-B5115C087FE9}"/>
              </a:ext>
            </a:extLst>
          </p:cNvPr>
          <p:cNvCxnSpPr>
            <a:cxnSpLocks/>
          </p:cNvCxnSpPr>
          <p:nvPr/>
        </p:nvCxnSpPr>
        <p:spPr>
          <a:xfrm flipH="1">
            <a:off x="402336" y="1433881"/>
            <a:ext cx="9144" cy="38787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C53FE2E-A71F-439C-9C9E-9DD709D36827}"/>
              </a:ext>
            </a:extLst>
          </p:cNvPr>
          <p:cNvCxnSpPr>
            <a:cxnSpLocks/>
          </p:cNvCxnSpPr>
          <p:nvPr/>
        </p:nvCxnSpPr>
        <p:spPr>
          <a:xfrm flipH="1">
            <a:off x="411480" y="4290913"/>
            <a:ext cx="2468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8566F923-4472-4FD4-A31A-2F3BD0E2DDC8}"/>
              </a:ext>
            </a:extLst>
          </p:cNvPr>
          <p:cNvCxnSpPr>
            <a:cxnSpLocks/>
          </p:cNvCxnSpPr>
          <p:nvPr/>
        </p:nvCxnSpPr>
        <p:spPr>
          <a:xfrm flipH="1">
            <a:off x="402336" y="4665817"/>
            <a:ext cx="2468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4B8B3331-BB51-4B78-A013-953B732E0F01}"/>
              </a:ext>
            </a:extLst>
          </p:cNvPr>
          <p:cNvCxnSpPr>
            <a:cxnSpLocks/>
          </p:cNvCxnSpPr>
          <p:nvPr/>
        </p:nvCxnSpPr>
        <p:spPr>
          <a:xfrm flipH="1">
            <a:off x="411480" y="5031577"/>
            <a:ext cx="2468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21C0FDEB-A408-4451-BD7E-C182DBC3F0EC}"/>
              </a:ext>
            </a:extLst>
          </p:cNvPr>
          <p:cNvCxnSpPr>
            <a:cxnSpLocks/>
          </p:cNvCxnSpPr>
          <p:nvPr/>
        </p:nvCxnSpPr>
        <p:spPr>
          <a:xfrm flipH="1">
            <a:off x="411480" y="5294376"/>
            <a:ext cx="2468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2C84E62-5F3D-43C5-A540-362811EC5D29}"/>
              </a:ext>
            </a:extLst>
          </p:cNvPr>
          <p:cNvSpPr txBox="1"/>
          <p:nvPr/>
        </p:nvSpPr>
        <p:spPr>
          <a:xfrm>
            <a:off x="5669281" y="1183421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searching words for example, ‘American short hair’ for class ‘cat’. 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DEA51A8-4B3A-4B6C-B9D0-0B3796869E9E}"/>
              </a:ext>
            </a:extLst>
          </p:cNvPr>
          <p:cNvCxnSpPr>
            <a:cxnSpLocks/>
          </p:cNvCxnSpPr>
          <p:nvPr/>
        </p:nvCxnSpPr>
        <p:spPr>
          <a:xfrm flipH="1">
            <a:off x="6949440" y="2370673"/>
            <a:ext cx="694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矢印: 右 17">
            <a:extLst>
              <a:ext uri="{FF2B5EF4-FFF2-40B4-BE49-F238E27FC236}">
                <a16:creationId xmlns:a16="http://schemas.microsoft.com/office/drawing/2014/main" id="{19736B11-EF48-47BF-B41F-3F1B75408073}"/>
              </a:ext>
            </a:extLst>
          </p:cNvPr>
          <p:cNvSpPr/>
          <p:nvPr/>
        </p:nvSpPr>
        <p:spPr>
          <a:xfrm>
            <a:off x="3922776" y="4572046"/>
            <a:ext cx="2118361" cy="3693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3B403C5-6DA2-442D-8E75-5B217D0FAFBE}"/>
              </a:ext>
            </a:extLst>
          </p:cNvPr>
          <p:cNvCxnSpPr>
            <a:cxnSpLocks/>
          </p:cNvCxnSpPr>
          <p:nvPr/>
        </p:nvCxnSpPr>
        <p:spPr>
          <a:xfrm flipH="1">
            <a:off x="2189496" y="4775545"/>
            <a:ext cx="1733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8D91746-6571-4B4E-977E-E934032DB643}"/>
              </a:ext>
            </a:extLst>
          </p:cNvPr>
          <p:cNvSpPr txBox="1"/>
          <p:nvPr/>
        </p:nvSpPr>
        <p:spPr>
          <a:xfrm>
            <a:off x="300228" y="5711077"/>
            <a:ext cx="1664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Set scrolling screen (pixels)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5" name="スライド番号プレースホルダー 34">
            <a:extLst>
              <a:ext uri="{FF2B5EF4-FFF2-40B4-BE49-F238E27FC236}">
                <a16:creationId xmlns:a16="http://schemas.microsoft.com/office/drawing/2014/main" id="{5F94FF9F-3883-4365-9133-7545A78B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9730E17-15A5-44B9-8B70-B38F11B0858B}"/>
              </a:ext>
            </a:extLst>
          </p:cNvPr>
          <p:cNvSpPr txBox="1"/>
          <p:nvPr/>
        </p:nvSpPr>
        <p:spPr>
          <a:xfrm>
            <a:off x="6690359" y="5883437"/>
            <a:ext cx="52151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After scraping, you can separate 10% image files at random from each class for accuracy verification  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9C8AD0AC-38C6-4F28-BCA7-E1E6DEF63A80}"/>
              </a:ext>
            </a:extLst>
          </p:cNvPr>
          <p:cNvCxnSpPr>
            <a:cxnSpLocks/>
          </p:cNvCxnSpPr>
          <p:nvPr/>
        </p:nvCxnSpPr>
        <p:spPr>
          <a:xfrm flipH="1">
            <a:off x="3717036" y="6172200"/>
            <a:ext cx="293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A0E1D251-AD86-436A-B3E5-9ACC0BF269AA}"/>
              </a:ext>
            </a:extLst>
          </p:cNvPr>
          <p:cNvCxnSpPr>
            <a:cxnSpLocks/>
          </p:cNvCxnSpPr>
          <p:nvPr/>
        </p:nvCxnSpPr>
        <p:spPr>
          <a:xfrm>
            <a:off x="2189496" y="4775545"/>
            <a:ext cx="0" cy="1276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6132ED8D-ADD8-40B3-8748-87D714A7DF72}"/>
              </a:ext>
            </a:extLst>
          </p:cNvPr>
          <p:cNvCxnSpPr>
            <a:cxnSpLocks/>
          </p:cNvCxnSpPr>
          <p:nvPr/>
        </p:nvCxnSpPr>
        <p:spPr>
          <a:xfrm flipH="1">
            <a:off x="1835658" y="6052530"/>
            <a:ext cx="3538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793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2841C4-30E1-4079-BC09-AF32090AE0E8}"/>
              </a:ext>
            </a:extLst>
          </p:cNvPr>
          <p:cNvSpPr txBox="1"/>
          <p:nvPr/>
        </p:nvSpPr>
        <p:spPr>
          <a:xfrm>
            <a:off x="38625" y="110006"/>
            <a:ext cx="949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ja-JP" b="1" u="sng" dirty="0"/>
              <a:t>Image files and directory for learning</a:t>
            </a:r>
          </a:p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b="1" u="sng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After scraping, image files are saved under the ‘Project Directory’ as followings.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1DA4B2-DA91-4CC1-8535-D5136810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B154865-0BEA-41BF-A92F-FCFFEECF5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5" t="2385" r="70923" b="44016"/>
          <a:stretch/>
        </p:blipFill>
        <p:spPr>
          <a:xfrm>
            <a:off x="732807" y="1263519"/>
            <a:ext cx="2388637" cy="367585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25A9D99-06A1-4B5C-B384-867CED16C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6" t="3475" r="75578" b="67687"/>
          <a:stretch/>
        </p:blipFill>
        <p:spPr>
          <a:xfrm>
            <a:off x="1283314" y="3950531"/>
            <a:ext cx="1838130" cy="197769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57CB7FF-5764-4536-9649-B7F7A3E304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9" t="3708" r="60250" b="43714"/>
          <a:stretch/>
        </p:blipFill>
        <p:spPr>
          <a:xfrm>
            <a:off x="3956179" y="2829546"/>
            <a:ext cx="3646715" cy="360580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E6FB25F-57B5-4CCC-99E5-31533AE70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89" t="2801" r="60100" b="43600"/>
          <a:stretch/>
        </p:blipFill>
        <p:spPr>
          <a:xfrm>
            <a:off x="8158843" y="1979426"/>
            <a:ext cx="3646714" cy="3675858"/>
          </a:xfrm>
          <a:prstGeom prst="rect">
            <a:avLst/>
          </a:prstGeom>
        </p:spPr>
      </p:pic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B21F1E9D-5871-44F4-ACBE-6C3825EA6626}"/>
              </a:ext>
            </a:extLst>
          </p:cNvPr>
          <p:cNvCxnSpPr>
            <a:cxnSpLocks/>
          </p:cNvCxnSpPr>
          <p:nvPr/>
        </p:nvCxnSpPr>
        <p:spPr>
          <a:xfrm flipH="1">
            <a:off x="615820" y="2508766"/>
            <a:ext cx="10036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66ACEBD-BDC8-4951-8292-1FAF56C9C4F5}"/>
              </a:ext>
            </a:extLst>
          </p:cNvPr>
          <p:cNvCxnSpPr>
            <a:cxnSpLocks/>
          </p:cNvCxnSpPr>
          <p:nvPr/>
        </p:nvCxnSpPr>
        <p:spPr>
          <a:xfrm>
            <a:off x="615820" y="2508770"/>
            <a:ext cx="0" cy="26697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D064C435-A4E8-47AD-AF64-C3BAE1B3798A}"/>
              </a:ext>
            </a:extLst>
          </p:cNvPr>
          <p:cNvCxnSpPr>
            <a:cxnSpLocks/>
          </p:cNvCxnSpPr>
          <p:nvPr/>
        </p:nvCxnSpPr>
        <p:spPr>
          <a:xfrm flipH="1">
            <a:off x="1427584" y="2666218"/>
            <a:ext cx="6802016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B7DF5BA-B60A-4E57-9113-966DA7CC160A}"/>
              </a:ext>
            </a:extLst>
          </p:cNvPr>
          <p:cNvCxnSpPr>
            <a:cxnSpLocks/>
          </p:cNvCxnSpPr>
          <p:nvPr/>
        </p:nvCxnSpPr>
        <p:spPr>
          <a:xfrm flipH="1">
            <a:off x="615821" y="5178494"/>
            <a:ext cx="1129003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左大かっこ 44">
            <a:extLst>
              <a:ext uri="{FF2B5EF4-FFF2-40B4-BE49-F238E27FC236}">
                <a16:creationId xmlns:a16="http://schemas.microsoft.com/office/drawing/2014/main" id="{6D5CDB1D-0D02-4348-8679-E85C119D2E94}"/>
              </a:ext>
            </a:extLst>
          </p:cNvPr>
          <p:cNvSpPr/>
          <p:nvPr/>
        </p:nvSpPr>
        <p:spPr>
          <a:xfrm>
            <a:off x="1744824" y="4939377"/>
            <a:ext cx="45719" cy="500370"/>
          </a:xfrm>
          <a:prstGeom prst="leftBracke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F8AE155-31CA-4061-A55C-0B5919A15085}"/>
              </a:ext>
            </a:extLst>
          </p:cNvPr>
          <p:cNvCxnSpPr>
            <a:cxnSpLocks/>
          </p:cNvCxnSpPr>
          <p:nvPr/>
        </p:nvCxnSpPr>
        <p:spPr>
          <a:xfrm flipH="1">
            <a:off x="1968759" y="5102677"/>
            <a:ext cx="2192694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12E4801-5670-496A-9558-69929BAF4505}"/>
              </a:ext>
            </a:extLst>
          </p:cNvPr>
          <p:cNvSpPr txBox="1"/>
          <p:nvPr/>
        </p:nvSpPr>
        <p:spPr>
          <a:xfrm>
            <a:off x="1988641" y="2126225"/>
            <a:ext cx="552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sz="1400" dirty="0"/>
              <a:t>Directory ‘</a:t>
            </a:r>
            <a:r>
              <a:rPr kumimoji="1" lang="en-US" altLang="ja-JP" sz="1400" dirty="0" err="1"/>
              <a:t>img</a:t>
            </a:r>
            <a:r>
              <a:rPr kumimoji="1" lang="en-US" altLang="ja-JP" sz="1400" dirty="0"/>
              <a:t>’ for learning</a:t>
            </a:r>
          </a:p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sz="1400" dirty="0"/>
              <a:t>Directory ‘</a:t>
            </a:r>
            <a:r>
              <a:rPr kumimoji="1" lang="en-US" altLang="ja-JP" sz="1400" dirty="0" err="1"/>
              <a:t>test_img</a:t>
            </a:r>
            <a:r>
              <a:rPr kumimoji="1" lang="en-US" altLang="ja-JP" sz="1400" dirty="0"/>
              <a:t>’ for accuracy verification (10% separated at random)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A3552AFB-F1FF-44E1-A2AC-C61208D4D230}"/>
              </a:ext>
            </a:extLst>
          </p:cNvPr>
          <p:cNvSpPr txBox="1"/>
          <p:nvPr/>
        </p:nvSpPr>
        <p:spPr>
          <a:xfrm>
            <a:off x="615820" y="5178491"/>
            <a:ext cx="102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sz="1400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224808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2841C4-30E1-4079-BC09-AF32090AE0E8}"/>
              </a:ext>
            </a:extLst>
          </p:cNvPr>
          <p:cNvSpPr txBox="1"/>
          <p:nvPr/>
        </p:nvSpPr>
        <p:spPr>
          <a:xfrm>
            <a:off x="570468" y="399259"/>
            <a:ext cx="9491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ja-JP" b="1" u="sng" dirty="0"/>
              <a:t>Learning</a:t>
            </a:r>
          </a:p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This program provides machine learning using convolutional neural network.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Set parameters and press ‘GO LEARNING’ to start learning.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1DA4B2-DA91-4CC1-8535-D5136810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E73DF2D-CB14-410C-9185-BECE59304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50" b="5822"/>
          <a:stretch/>
        </p:blipFill>
        <p:spPr>
          <a:xfrm>
            <a:off x="1874520" y="1679759"/>
            <a:ext cx="8296525" cy="48591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65F1D4-1828-426C-8A9E-3BFCA9846C25}"/>
              </a:ext>
            </a:extLst>
          </p:cNvPr>
          <p:cNvSpPr/>
          <p:nvPr/>
        </p:nvSpPr>
        <p:spPr>
          <a:xfrm>
            <a:off x="4814596" y="3163078"/>
            <a:ext cx="2286000" cy="989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5F2D10C-CAFC-43D6-8FA8-850B7541C24A}"/>
              </a:ext>
            </a:extLst>
          </p:cNvPr>
          <p:cNvCxnSpPr>
            <a:cxnSpLocks/>
          </p:cNvCxnSpPr>
          <p:nvPr/>
        </p:nvCxnSpPr>
        <p:spPr>
          <a:xfrm flipH="1">
            <a:off x="4907900" y="6261872"/>
            <a:ext cx="2136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81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2841C4-30E1-4079-BC09-AF32090AE0E8}"/>
              </a:ext>
            </a:extLst>
          </p:cNvPr>
          <p:cNvSpPr txBox="1"/>
          <p:nvPr/>
        </p:nvSpPr>
        <p:spPr>
          <a:xfrm>
            <a:off x="579612" y="225523"/>
            <a:ext cx="949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ja-JP" b="1" u="sng" dirty="0"/>
              <a:t>Classifying </a:t>
            </a:r>
          </a:p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dirty="0"/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dirty="0"/>
              <a:t>Enjoy classifying any images. Choose any images or use the files under ‘</a:t>
            </a:r>
            <a:r>
              <a:rPr kumimoji="1" lang="en-US" altLang="ja-JP" dirty="0" err="1"/>
              <a:t>test_img</a:t>
            </a:r>
            <a:r>
              <a:rPr kumimoji="1" lang="en-US" altLang="ja-JP" dirty="0"/>
              <a:t>’.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1DA4B2-DA91-4CC1-8535-D5136810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420757D-CEDB-4850-A475-ED1E2956B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" r="27626" b="25333"/>
          <a:stretch/>
        </p:blipFill>
        <p:spPr>
          <a:xfrm>
            <a:off x="1984248" y="1418272"/>
            <a:ext cx="8750808" cy="5120640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5F2D10C-CAFC-43D6-8FA8-850B7541C24A}"/>
              </a:ext>
            </a:extLst>
          </p:cNvPr>
          <p:cNvCxnSpPr>
            <a:cxnSpLocks/>
          </p:cNvCxnSpPr>
          <p:nvPr/>
        </p:nvCxnSpPr>
        <p:spPr>
          <a:xfrm flipH="1">
            <a:off x="7475189" y="2686568"/>
            <a:ext cx="2136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27F98C9-C477-4EAF-A1DA-3F067204B467}"/>
              </a:ext>
            </a:extLst>
          </p:cNvPr>
          <p:cNvCxnSpPr>
            <a:cxnSpLocks/>
          </p:cNvCxnSpPr>
          <p:nvPr/>
        </p:nvCxnSpPr>
        <p:spPr>
          <a:xfrm flipH="1">
            <a:off x="3524981" y="2668280"/>
            <a:ext cx="2136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81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2841C4-30E1-4079-BC09-AF32090AE0E8}"/>
              </a:ext>
            </a:extLst>
          </p:cNvPr>
          <p:cNvSpPr txBox="1"/>
          <p:nvPr/>
        </p:nvSpPr>
        <p:spPr>
          <a:xfrm>
            <a:off x="570468" y="289531"/>
            <a:ext cx="94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ja-JP" b="1" u="sng" dirty="0"/>
              <a:t>Model of Convolutional Network (CNN) 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1DA4B2-DA91-4CC1-8535-D5136810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EA7D-F364-4510-AEA4-531F3B3D75DB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69169D-17C8-484F-BEF5-3ED29D4B7752}"/>
              </a:ext>
            </a:extLst>
          </p:cNvPr>
          <p:cNvSpPr txBox="1"/>
          <p:nvPr/>
        </p:nvSpPr>
        <p:spPr>
          <a:xfrm>
            <a:off x="1365996" y="769729"/>
            <a:ext cx="9186180" cy="558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US" altLang="ja-JP" sz="1600" b="0" dirty="0">
                <a:effectLst/>
                <a:ea typeface="Meiryo UI" panose="020B0604030504040204" pitchFamily="50" charset="-128"/>
              </a:rPr>
              <a:t>Layer 1	Conv2D			filter = 32, </a:t>
            </a:r>
            <a:r>
              <a:rPr lang="en-US" altLang="ja-JP" sz="1600" dirty="0">
                <a:ea typeface="Meiryo UI" panose="020B0604030504040204" pitchFamily="50" charset="-128"/>
              </a:rPr>
              <a:t>k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ernel size = (3,3)	activation function = </a:t>
            </a:r>
            <a:r>
              <a:rPr lang="en-US" altLang="ja-JP" sz="1600" b="0" dirty="0" err="1">
                <a:effectLst/>
                <a:ea typeface="Meiryo UI" panose="020B0604030504040204" pitchFamily="50" charset="-128"/>
              </a:rPr>
              <a:t>relu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Layer 2	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MaxPooling2D	pool size = (2, 2)</a:t>
            </a: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Layer 3	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Dropout			rate = user defined</a:t>
            </a: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Layer 4	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Conv2D			filter = 64, </a:t>
            </a:r>
            <a:r>
              <a:rPr lang="en-US" altLang="ja-JP" sz="1600" dirty="0">
                <a:ea typeface="Meiryo UI" panose="020B0604030504040204" pitchFamily="50" charset="-128"/>
              </a:rPr>
              <a:t>k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ernel size = (3,3)	activation function = </a:t>
            </a:r>
            <a:r>
              <a:rPr lang="en-US" altLang="ja-JP" sz="1600" b="0" dirty="0" err="1">
                <a:effectLst/>
                <a:ea typeface="Meiryo UI" panose="020B0604030504040204" pitchFamily="50" charset="-128"/>
              </a:rPr>
              <a:t>relu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  <a:p>
            <a:pPr defTabSz="357188"/>
            <a:r>
              <a:rPr lang="en-US" altLang="ja-JP" sz="1600" b="0" dirty="0">
                <a:effectLst/>
                <a:ea typeface="Meiryo UI" panose="020B0604030504040204" pitchFamily="50" charset="-128"/>
              </a:rPr>
              <a:t>Layer 5</a:t>
            </a:r>
            <a:r>
              <a:rPr lang="en-US" altLang="ja-JP" sz="1600" dirty="0">
                <a:ea typeface="Meiryo UI" panose="020B0604030504040204" pitchFamily="50" charset="-128"/>
              </a:rPr>
              <a:t>	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Conv2D			filter = 64, </a:t>
            </a:r>
            <a:r>
              <a:rPr lang="en-US" altLang="ja-JP" sz="1600" dirty="0">
                <a:ea typeface="Meiryo UI" panose="020B0604030504040204" pitchFamily="50" charset="-128"/>
              </a:rPr>
              <a:t>k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ernel size = (3,3)	activation function = </a:t>
            </a:r>
            <a:r>
              <a:rPr lang="en-US" altLang="ja-JP" sz="1600" b="0" dirty="0" err="1">
                <a:effectLst/>
                <a:ea typeface="Meiryo UI" panose="020B0604030504040204" pitchFamily="50" charset="-128"/>
              </a:rPr>
              <a:t>relu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Layer 6	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MaxPooling2D	pool size = (2, 2)</a:t>
            </a: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Layer 7	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Dropout</a:t>
            </a:r>
            <a:r>
              <a:rPr lang="en-US" altLang="ja-JP" sz="1600" dirty="0">
                <a:ea typeface="Meiryo UI" panose="020B0604030504040204" pitchFamily="50" charset="-128"/>
              </a:rPr>
              <a:t>			rate = user defined</a:t>
            </a:r>
          </a:p>
          <a:p>
            <a:pPr defTabSz="357188"/>
            <a:r>
              <a:rPr lang="en-US" altLang="ja-JP" sz="1600" b="0" dirty="0">
                <a:effectLst/>
                <a:ea typeface="Meiryo UI" panose="020B0604030504040204" pitchFamily="50" charset="-128"/>
              </a:rPr>
              <a:t>Layer 8	Flatten</a:t>
            </a: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Layer 9	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Dense			node = 512					activation function = </a:t>
            </a:r>
            <a:r>
              <a:rPr lang="en-US" altLang="ja-JP" sz="1600" b="0" dirty="0" err="1">
                <a:effectLst/>
                <a:ea typeface="Meiryo UI" panose="020B0604030504040204" pitchFamily="50" charset="-128"/>
              </a:rPr>
              <a:t>relu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Layer 10	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Dropout			</a:t>
            </a:r>
            <a:r>
              <a:rPr lang="en-US" altLang="ja-JP" sz="1600" dirty="0">
                <a:ea typeface="Meiryo UI" panose="020B0604030504040204" pitchFamily="50" charset="-128"/>
              </a:rPr>
              <a:t>rate = user defined</a:t>
            </a:r>
            <a:endParaRPr lang="en-US" altLang="ja-JP" sz="1600" b="0" dirty="0">
              <a:effectLst/>
              <a:ea typeface="Meiryo UI" panose="020B0604030504040204" pitchFamily="50" charset="-128"/>
            </a:endParaRP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Layer 11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Dense			output number of classes 		activation function = </a:t>
            </a:r>
            <a:r>
              <a:rPr lang="en-US" altLang="ja-JP" sz="1600" b="0" dirty="0" err="1">
                <a:effectLst/>
                <a:ea typeface="Meiryo UI" panose="020B0604030504040204" pitchFamily="50" charset="-128"/>
              </a:rPr>
              <a:t>softmax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 </a:t>
            </a:r>
            <a:br>
              <a:rPr lang="en-US" altLang="ja-JP" sz="1600" b="0" dirty="0">
                <a:effectLst/>
                <a:ea typeface="Meiryo UI" panose="020B0604030504040204" pitchFamily="50" charset="-128"/>
              </a:rPr>
            </a:br>
            <a:r>
              <a:rPr lang="en-US" altLang="ja-JP" sz="1600" b="0" dirty="0">
                <a:effectLst/>
                <a:ea typeface="Meiryo UI" panose="020B0604030504040204" pitchFamily="50" charset="-128"/>
              </a:rPr>
              <a:t> </a:t>
            </a: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Loss function 			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categorical cross-entropy</a:t>
            </a:r>
          </a:p>
          <a:p>
            <a:pPr defTabSz="357188"/>
            <a:r>
              <a:rPr lang="en-US" altLang="ja-JP" sz="1600" dirty="0">
                <a:ea typeface="Meiryo UI" panose="020B0604030504040204" pitchFamily="50" charset="-128"/>
              </a:rPr>
              <a:t>O</a:t>
            </a:r>
            <a:r>
              <a:rPr lang="en-US" altLang="ja-JP" sz="1600" b="0" dirty="0">
                <a:effectLst/>
                <a:ea typeface="Meiryo UI" panose="020B0604030504040204" pitchFamily="50" charset="-128"/>
              </a:rPr>
              <a:t>ptimizer				RMSprop</a:t>
            </a:r>
          </a:p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sz="1600" dirty="0">
              <a:ea typeface="Meiryo UI" panose="020B0604030504040204" pitchFamily="50" charset="-128"/>
            </a:endParaRPr>
          </a:p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sz="1600" dirty="0">
                <a:ea typeface="Meiryo UI" panose="020B0604030504040204" pitchFamily="50" charset="-128"/>
              </a:rPr>
              <a:t>	</a:t>
            </a:r>
            <a:r>
              <a:rPr kumimoji="1" lang="en-US" altLang="ja-JP" sz="1600" dirty="0" err="1">
                <a:ea typeface="Meiryo UI" panose="020B0604030504040204" pitchFamily="50" charset="-128"/>
              </a:rPr>
              <a:t>Softmax</a:t>
            </a:r>
            <a:r>
              <a:rPr kumimoji="1" lang="en-US" altLang="ja-JP" sz="1600" dirty="0">
                <a:ea typeface="Meiryo UI" panose="020B0604030504040204" pitchFamily="50" charset="-128"/>
              </a:rPr>
              <a:t>; </a:t>
            </a:r>
            <a:r>
              <a:rPr kumimoji="1" lang="en-US" altLang="ja-JP" sz="2000" dirty="0">
                <a:ea typeface="Meiryo UI" panose="020B0604030504040204" pitchFamily="50" charset="-128"/>
              </a:rPr>
              <a:t>	</a:t>
            </a:r>
            <a:r>
              <a:rPr kumimoji="1" lang="en-US" altLang="ja-JP" sz="2800" dirty="0" err="1">
                <a:ea typeface="Meiryo UI" panose="020B0604030504040204" pitchFamily="50" charset="-128"/>
              </a:rPr>
              <a:t>y</a:t>
            </a:r>
            <a:r>
              <a:rPr kumimoji="1" lang="en-US" altLang="ja-JP" sz="2800" baseline="-25000" dirty="0" err="1">
                <a:ea typeface="Meiryo UI" panose="020B0604030504040204" pitchFamily="50" charset="-128"/>
              </a:rPr>
              <a:t>i</a:t>
            </a:r>
            <a:r>
              <a:rPr kumimoji="1" lang="en-US" altLang="ja-JP" sz="2800" dirty="0">
                <a:ea typeface="Meiryo UI" panose="020B0604030504040204" pitchFamily="50" charset="-128"/>
              </a:rPr>
              <a:t> = </a:t>
            </a:r>
            <a:r>
              <a:rPr kumimoji="1" lang="en-US" altLang="ja-JP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kumimoji="1" lang="en-US" altLang="ja-JP" sz="2800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xi</a:t>
            </a:r>
            <a:r>
              <a:rPr kumimoji="1" lang="en-US" altLang="ja-JP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/ </a:t>
            </a:r>
            <a:r>
              <a:rPr kumimoji="1" lang="en-US" altLang="ja-JP" sz="5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kumimoji="1" lang="en-US" altLang="ja-JP" sz="3600" baseline="-5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kumimoji="1" lang="en-US" altLang="ja-JP" sz="3600" baseline="5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kumimoji="1" lang="en-US" altLang="ja-JP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ja-JP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kumimoji="1" lang="en-US" altLang="ja-JP" sz="2800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xj</a:t>
            </a:r>
            <a:endParaRPr kumimoji="1" lang="en-US" altLang="ja-JP" sz="2800" baseline="30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endParaRPr kumimoji="1" lang="en-US" altLang="ja-JP" sz="2800" baseline="30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r>
              <a:rPr kumimoji="1" lang="en-US" altLang="ja-JP" sz="16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Where, </a:t>
            </a:r>
            <a:r>
              <a:rPr kumimoji="1" lang="en-US" altLang="ja-JP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eiryo UI" panose="020B0604030504040204" pitchFamily="50" charset="-128"/>
                <a:cs typeface="+mn-cs"/>
              </a:rPr>
              <a:t>y</a:t>
            </a:r>
            <a:r>
              <a:rPr kumimoji="1" lang="en-US" altLang="ja-JP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eiryo UI" panose="020B0604030504040204" pitchFamily="50" charset="-128"/>
                <a:cs typeface="+mn-cs"/>
              </a:rPr>
              <a:t>i</a:t>
            </a:r>
            <a:r>
              <a:rPr kumimoji="1" lang="en-US" altLang="ja-JP" sz="1600" baseline="-25000" dirty="0">
                <a:ea typeface="Meiryo UI" panose="020B0604030504040204" pitchFamily="50" charset="-128"/>
              </a:rPr>
              <a:t> </a:t>
            </a:r>
            <a:r>
              <a:rPr kumimoji="1" lang="en-US" altLang="ja-JP" sz="16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is output tensor, </a:t>
            </a:r>
            <a:r>
              <a:rPr kumimoji="1" lang="en-US" altLang="ja-JP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eiryo UI" panose="020B0604030504040204" pitchFamily="50" charset="-128"/>
                <a:cs typeface="+mn-cs"/>
              </a:rPr>
              <a:t>x</a:t>
            </a:r>
            <a:r>
              <a:rPr kumimoji="1" lang="en-US" altLang="ja-JP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eiryo UI" panose="020B0604030504040204" pitchFamily="50" charset="-128"/>
                <a:cs typeface="+mn-cs"/>
              </a:rPr>
              <a:t>j</a:t>
            </a:r>
            <a:r>
              <a:rPr kumimoji="1" lang="en-US" altLang="ja-JP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eiryo UI" panose="020B0604030504040204" pitchFamily="50" charset="-128"/>
                <a:cs typeface="+mn-cs"/>
              </a:rPr>
              <a:t> </a:t>
            </a:r>
            <a:r>
              <a:rPr kumimoji="1" lang="en-US" altLang="ja-JP" sz="16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is input tensor. This function shows gradient curve from 0 to 1 to describe probability for each class.</a:t>
            </a:r>
          </a:p>
        </p:txBody>
      </p:sp>
    </p:spTree>
    <p:extLst>
      <p:ext uri="{BB962C8B-B14F-4D97-AF65-F5344CB8AC3E}">
        <p14:creationId xmlns:p14="http://schemas.microsoft.com/office/powerpoint/2010/main" val="355114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2302</TotalTime>
  <Words>688</Words>
  <Application>Microsoft Office PowerPoint</Application>
  <PresentationFormat>ワイド画面</PresentationFormat>
  <Paragraphs>120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12</vt:i4>
      </vt:variant>
    </vt:vector>
  </HeadingPairs>
  <TitlesOfParts>
    <vt:vector size="22" baseType="lpstr">
      <vt:lpstr>Open Sans</vt:lpstr>
      <vt:lpstr>游ゴシック</vt:lpstr>
      <vt:lpstr>游ゴシック Light</vt:lpstr>
      <vt:lpstr>Arial</vt:lpstr>
      <vt:lpstr>Calibri</vt:lpstr>
      <vt:lpstr>Calibri Light</vt:lpstr>
      <vt:lpstr>Cambria Math</vt:lpstr>
      <vt:lpstr>Wingdings</vt:lpstr>
      <vt:lpstr>Office Theme</vt:lpstr>
      <vt:lpstr>デザインの設定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yamazaki naoya</dc:creator>
  <cp:lastModifiedBy>yamazaki naoya</cp:lastModifiedBy>
  <cp:revision>46</cp:revision>
  <dcterms:created xsi:type="dcterms:W3CDTF">2021-01-17T03:31:55Z</dcterms:created>
  <dcterms:modified xsi:type="dcterms:W3CDTF">2021-02-08T23:37:35Z</dcterms:modified>
</cp:coreProperties>
</file>